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24"/>
  </p:notesMasterIdLst>
  <p:sldIdLst>
    <p:sldId id="945" r:id="rId6"/>
    <p:sldId id="944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jpeg"/><Relationship Id="rId5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jpeg"/><Relationship Id="rId5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jpeg"/><Relationship Id="rId5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jpeg"/><Relationship Id="rId5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Electronic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800" kern="0" dirty="0">
                <a:solidFill>
                  <a:srgbClr val="000000"/>
                </a:solidFill>
                <a:latin typeface="Times New Roman"/>
                <a:ea typeface="Calibri"/>
              </a:rPr>
              <a:t>Second stage_ Lecture </a:t>
            </a:r>
            <a:r>
              <a:rPr lang="ar-IQ" sz="1800" kern="0" dirty="0" smtClean="0">
                <a:solidFill>
                  <a:srgbClr val="000000"/>
                </a:solidFill>
                <a:latin typeface="Times New Roman"/>
                <a:ea typeface="Calibri"/>
              </a:rPr>
              <a:t>5</a:t>
            </a:r>
            <a:endParaRPr lang="en-US" sz="2000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800" kern="0" dirty="0">
                <a:solidFill>
                  <a:srgbClr val="000000"/>
                </a:solidFill>
                <a:latin typeface="Times New Roman"/>
                <a:ea typeface="Calibri"/>
              </a:rPr>
              <a:t>By</a:t>
            </a: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800" kern="0" dirty="0" err="1" smtClean="0">
                <a:solidFill>
                  <a:srgbClr val="000000"/>
                </a:solidFill>
                <a:latin typeface="Times New Roman"/>
                <a:ea typeface="Calibri"/>
              </a:rPr>
              <a:t>lectural</a:t>
            </a:r>
            <a:endParaRPr lang="en-US" sz="1800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2020 -  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"/>
    </mc:Choice>
    <mc:Fallback xmlns="">
      <p:transition spd="slow" advTm="110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Emitter-Stabilized Bias Circuit: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(collector-emitter circuit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loop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in Fig.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5107" y="5649207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5461"/>
            <a:ext cx="2733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3" y="1875623"/>
            <a:ext cx="3514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13193" y="5005620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7918" y="2564904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2"/>
    </mc:Choice>
    <mc:Fallback xmlns="">
      <p:transition spd="slow" advTm="141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Load-Line Analysis:</a:t>
            </a:r>
            <a:endParaRPr lang="tr-TR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8418586" cy="280831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Continuing with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result in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load line defined for the voltage-divider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emitter-biased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levels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BQ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defined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chosen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</a:t>
                </a: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8418586" cy="2808312"/>
              </a:xfrm>
              <a:blipFill rotWithShape="1">
                <a:blip r:embed="rId5"/>
                <a:stretch>
                  <a:fillRect l="-579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"/>
    </mc:Choice>
    <mc:Fallback xmlns="">
      <p:transition spd="slow" advTm="25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optimum design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92080" y="327210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2179"/>
            <a:ext cx="2914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Biasing Circuits: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90594" cy="4968551"/>
              </a:xfrm>
            </p:spPr>
            <p:txBody>
              <a:bodyPr>
                <a:noAutofit/>
              </a:bodyPr>
              <a:lstStyle/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Exampl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e: </a:t>
                </a:r>
                <a:r>
                  <a:rPr lang="en-US" sz="2400" b="1" dirty="0">
                    <a:latin typeface="Times New Roman"/>
                  </a:rPr>
                  <a:t>(</a:t>
                </a:r>
                <a:r>
                  <a:rPr lang="en-US" sz="2400" b="1" i="1" dirty="0" smtClean="0">
                    <a:latin typeface="Times New Roman"/>
                  </a:rPr>
                  <a:t>Negative Supply</a:t>
                </a:r>
                <a:r>
                  <a:rPr lang="en-US" sz="2400" b="1" dirty="0" smtClean="0">
                    <a:latin typeface="Times New Roman"/>
                  </a:rPr>
                  <a:t>)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for 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the circuit of Fig. 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9.</a:t>
                </a: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90594" cy="4968551"/>
              </a:xfrm>
              <a:blipFill rotWithShape="1">
                <a:blip r:embed="rId5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91880" y="539647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[Fig.9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08" y="2590892"/>
            <a:ext cx="39243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9"/>
    </mc:Choice>
    <mc:Fallback xmlns="">
      <p:transition spd="slow" advTm="485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Load-Line Analysis: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3" y="1268760"/>
            <a:ext cx="82200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8" y="2564904"/>
            <a:ext cx="39243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78735"/>
            <a:ext cx="43624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9"/>
    </mc:Choice>
    <mc:Fallback xmlns="">
      <p:transition spd="slow" advTm="7613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634610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Example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(Two Supplies)</a:t>
                </a: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circuit of Fig.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a.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634610" cy="4968551"/>
              </a:xfrm>
              <a:blipFill rotWithShape="1">
                <a:blip r:embed="rId5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3568" y="6051226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Fig. 10 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89" y="2518480"/>
            <a:ext cx="5336948" cy="39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84"/>
    </mc:Choice>
    <mc:Fallback xmlns="">
      <p:transition spd="slow" advTm="716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1268760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Fig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b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8" y="1844824"/>
            <a:ext cx="4905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645024"/>
            <a:ext cx="3703686" cy="22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75856" y="5918485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[Fig.10. 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2"/>
    </mc:Choice>
    <mc:Fallback xmlns="">
      <p:transition spd="slow" advTm="839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184576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4863" y="126876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Fig.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1880" y="5396472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[Fig.10. 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8" y="1844824"/>
            <a:ext cx="43148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5"/>
    </mc:Choice>
    <mc:Fallback xmlns="">
      <p:transition spd="slow" advTm="265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0577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97"/>
    </mc:Choice>
    <mc:Fallback xmlns="">
      <p:transition spd="slow" advTm="784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Voltage-Divider Bias Circuit: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rmAutofit/>
          </a:bodyPr>
          <a:lstStyle/>
          <a:p>
            <a:pPr marL="173736" indent="-173736" algn="justLow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Analyses:</a:t>
            </a:r>
          </a:p>
          <a:p>
            <a:pPr marL="173736" indent="-173736" algn="justLow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Fig. 7 a shows a voltage-divider bias circuit.</a:t>
            </a:r>
          </a:p>
          <a:p>
            <a:pPr marL="173736" indent="-173736" algn="justLow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the input (base-emitter circuit) loop:</a:t>
            </a: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10" y="2905887"/>
            <a:ext cx="4212468" cy="33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08036" y="5919105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01088" y="5411274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67"/>
    </mc:Choice>
    <mc:Fallback xmlns="">
      <p:transition spd="slow" advTm="353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Exact Analysis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C00000"/>
              </a:buCl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6927" y="1196752"/>
            <a:ext cx="4443334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Fig. 7 b: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69900" algn="justLow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65" y="1634505"/>
            <a:ext cx="43910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3097600"/>
            <a:ext cx="2028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76213" y="3295035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b</a:t>
            </a:r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9661"/>
            <a:ext cx="34575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17359" y="5516911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c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9" y="1772816"/>
            <a:ext cx="12668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17390" y="1822614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a</a:t>
            </a:r>
            <a:endParaRPr lang="en-US" dirty="0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5" y="3651033"/>
            <a:ext cx="2714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79"/>
    </mc:Choice>
    <mc:Fallback xmlns="">
      <p:transition spd="slow" advTm="1787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Approximate Analysis: 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173736" lvl="0" indent="-173736" algn="justLow" defTabSz="914400" fontAlgn="base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7e: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6" y="1890013"/>
            <a:ext cx="41032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3" y="1832515"/>
            <a:ext cx="3124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88412" y="3289743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a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5" y="3785140"/>
            <a:ext cx="46863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10675" y="4787438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97469" y="5675766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c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9603"/>
            <a:ext cx="1961417" cy="16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02"/>
    </mc:Choice>
    <mc:Fallback xmlns="">
      <p:transition spd="slow" advTm="1276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Approximate Analysis: </a:t>
            </a:r>
            <a:endParaRPr lang="tr-TR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1"/>
                <a:ext cx="8418586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For the output (collector-emitter circuit) loop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ar-IQ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ar-IQ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ar-IQ" sz="200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 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Load-Line Analysis:</a:t>
                </a: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similarities with the output circuit of the emitter-biased configuration result in the same intersections for the load line of the voltage-divider configuration. </a:t>
                </a:r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load line will therefore have the same appearance as that of Fig. 6. The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is of course determined by a different equation for the voltage-divider bias and the emitter-bias configuration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ar-IQ" sz="2000" dirty="0" smtClean="0">
                    <a:latin typeface="Times New Roman" pitchFamily="18" charset="0"/>
                    <a:ea typeface="+mj-ea"/>
                    <a:cs typeface="Times New Roman" pitchFamily="18" charset="0"/>
                  </a:rPr>
                  <a:t>  </a:t>
                </a:r>
                <a:endParaRPr lang="en-US" sz="2000" dirty="0"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endParaRPr lang="tr-T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1"/>
                <a:ext cx="8418586" cy="4968551"/>
              </a:xfrm>
              <a:blipFill rotWithShape="1">
                <a:blip r:embed="rId5"/>
                <a:stretch>
                  <a:fillRect l="-579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66" y="1298029"/>
            <a:ext cx="854190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5503"/>
            <a:ext cx="2686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13705" y="184482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7"/>
    </mc:Choice>
    <mc:Fallback xmlns="">
      <p:transition spd="slow" advTm="301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" y="1330975"/>
            <a:ext cx="3695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41071" y="29928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54" y="1764491"/>
            <a:ext cx="3590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29834" y="515719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0"/>
    </mc:Choice>
    <mc:Fallback xmlns="">
      <p:transition spd="slow" advTm="716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kern="0" dirty="0">
                <a:solidFill>
                  <a:srgbClr val="CC0000"/>
                </a:solidFill>
                <a:latin typeface="Times New Roman"/>
                <a:ea typeface="Times New Roman"/>
              </a:rPr>
              <a:t>Example:</a:t>
            </a:r>
            <a:endParaRPr lang="tr-TR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233666" y="932925"/>
                <a:ext cx="8604660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Determine the dc bias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and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for the voltage-divider configuration of Fig. 7 a with the following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+22 V,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β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140,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39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3.9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10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1.5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endParaRPr lang="tr-T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666" y="932925"/>
                <a:ext cx="8604660" cy="4968551"/>
              </a:xfrm>
              <a:blipFill rotWithShape="1">
                <a:blip r:embed="rId5"/>
                <a:stretch>
                  <a:fillRect l="-567" r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6" y="2568613"/>
            <a:ext cx="7653483" cy="38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02"/>
    </mc:Choice>
    <mc:Fallback xmlns="">
      <p:transition spd="slow" advTm="2289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209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Voltage-Feedback Bias Circuit: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/>
              </a:rPr>
              <a:t>Fig. </a:t>
            </a:r>
            <a:r>
              <a:rPr lang="en-US" sz="2000" dirty="0" smtClean="0">
                <a:latin typeface="Times New Roman"/>
              </a:rPr>
              <a:t>(</a:t>
            </a:r>
            <a:r>
              <a:rPr lang="ar-IQ" sz="2000" dirty="0" smtClean="0">
                <a:latin typeface="Times New Roman"/>
                <a:cs typeface="+mj-cs"/>
              </a:rPr>
              <a:t>8</a:t>
            </a:r>
            <a:r>
              <a:rPr lang="en-US" sz="2000" dirty="0" smtClean="0">
                <a:latin typeface="Times New Roman"/>
                <a:cs typeface="+mj-cs"/>
              </a:rPr>
              <a:t>a</a:t>
            </a:r>
            <a:r>
              <a:rPr lang="en-US" sz="2000" b="1" dirty="0" smtClean="0">
                <a:latin typeface="Times New Roman"/>
                <a:cs typeface="+mj-cs"/>
              </a:rPr>
              <a:t>)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>
                <a:latin typeface="Times New Roman"/>
              </a:rPr>
              <a:t>shows a voltage-feedback bias circuit.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Analysis: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input (base-emitter circuit)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in Fig. 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ar-IQ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ar-IQ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b="1" dirty="0">
              <a:latin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en-US" sz="2000" b="1" dirty="0" smtClean="0"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95066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22980"/>
            <a:ext cx="4267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3929"/>
            <a:ext cx="24574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79912" y="4290414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7743"/>
            <a:ext cx="3971323" cy="27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5719" y="5885559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8144" y="5601560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39"/>
    </mc:Choice>
    <mc:Fallback xmlns="">
      <p:transition spd="slow" advTm="2427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7852" y="5384297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91680" y="4695409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16" y="1461454"/>
            <a:ext cx="30861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159" y="4695409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854"/>
            <a:ext cx="43719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13" y="3985579"/>
            <a:ext cx="1095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0"/>
    </mc:Choice>
    <mc:Fallback xmlns="">
      <p:transition spd="slow" advTm="3883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6086</TotalTime>
  <Words>579</Words>
  <Application>Microsoft Office PowerPoint</Application>
  <PresentationFormat>On-screen Show (4:3)</PresentationFormat>
  <Paragraphs>188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Teması</vt:lpstr>
      <vt:lpstr>1_Office Teması</vt:lpstr>
      <vt:lpstr>2_Office Teması</vt:lpstr>
      <vt:lpstr>3_Office Teması</vt:lpstr>
      <vt:lpstr>4_Office Teması</vt:lpstr>
      <vt:lpstr>PowerPoint Presentation</vt:lpstr>
      <vt:lpstr>3. Voltage-Divider Bias Circuit:</vt:lpstr>
      <vt:lpstr>Exact Analysis</vt:lpstr>
      <vt:lpstr>Approximate Analysis: </vt:lpstr>
      <vt:lpstr>Approximate Analysis: </vt:lpstr>
      <vt:lpstr>Design:</vt:lpstr>
      <vt:lpstr>Example:</vt:lpstr>
      <vt:lpstr>4. Voltage-Feedback Bias Circuit:</vt:lpstr>
      <vt:lpstr>Analysis:</vt:lpstr>
      <vt:lpstr>2. Emitter-Stabilized Bias Circuit:</vt:lpstr>
      <vt:lpstr>Load-Line Analysis:</vt:lpstr>
      <vt:lpstr>Design:</vt:lpstr>
      <vt:lpstr>Other Biasing Circuits:</vt:lpstr>
      <vt:lpstr>Load-Line Analysis:</vt:lpstr>
      <vt:lpstr>Design:</vt:lpstr>
      <vt:lpstr>Examples</vt:lpstr>
      <vt:lpstr>Examples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777</cp:revision>
  <dcterms:created xsi:type="dcterms:W3CDTF">2006-09-03T22:05:48Z</dcterms:created>
  <dcterms:modified xsi:type="dcterms:W3CDTF">2021-11-15T20:38:43Z</dcterms:modified>
</cp:coreProperties>
</file>